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5"/>
  </p:notesMasterIdLst>
  <p:sldIdLst>
    <p:sldId id="618" r:id="rId3"/>
    <p:sldId id="410" r:id="rId4"/>
    <p:sldId id="258" r:id="rId5"/>
    <p:sldId id="554" r:id="rId6"/>
    <p:sldId id="477" r:id="rId7"/>
    <p:sldId id="755" r:id="rId8"/>
    <p:sldId id="736" r:id="rId9"/>
    <p:sldId id="737" r:id="rId10"/>
    <p:sldId id="738" r:id="rId11"/>
    <p:sldId id="739" r:id="rId12"/>
    <p:sldId id="740" r:id="rId13"/>
    <p:sldId id="741" r:id="rId14"/>
    <p:sldId id="747" r:id="rId15"/>
    <p:sldId id="742" r:id="rId16"/>
    <p:sldId id="748" r:id="rId17"/>
    <p:sldId id="700" r:id="rId18"/>
    <p:sldId id="671" r:id="rId19"/>
    <p:sldId id="751" r:id="rId20"/>
    <p:sldId id="752" r:id="rId21"/>
    <p:sldId id="753" r:id="rId22"/>
    <p:sldId id="754" r:id="rId23"/>
    <p:sldId id="750"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5" autoAdjust="0"/>
    <p:restoredTop sz="94660"/>
  </p:normalViewPr>
  <p:slideViewPr>
    <p:cSldViewPr snapToGrid="0">
      <p:cViewPr varScale="1">
        <p:scale>
          <a:sx n="74" d="100"/>
          <a:sy n="74" d="100"/>
        </p:scale>
        <p:origin x="52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F1235F-EC96-4F41-9E10-8DFB9AFAA656}" type="datetimeFigureOut">
              <a:rPr lang="zh-CN" altLang="en-US" smtClean="0"/>
              <a:t>2025/8/4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B3313-59A6-40EB-923D-5D916E67839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3</a:t>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4</a:t>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16</a:t>
            </a:fld>
            <a:endParaRPr lang="zh-CN" altLang="en-US">
              <a:solidFill>
                <a:prstClr val="black"/>
              </a:solidFill>
              <a:latin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3.xml"/><Relationship Id="rId5" Type="http://schemas.openxmlformats.org/officeDocument/2006/relationships/slideLayout" Target="../slideLayouts/slideLayout13.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302895" y="1583690"/>
            <a:ext cx="6897370" cy="3161030"/>
          </a:xfrm>
          <a:prstGeom prst="rect">
            <a:avLst/>
          </a:prstGeom>
          <a:noFill/>
        </p:spPr>
        <p:txBody>
          <a:bodyPr wrap="square" rtlCol="0">
            <a:spAutoFit/>
          </a:bodyPr>
          <a:lstStyle/>
          <a:p>
            <a:pPr algn="ctr" defTabSz="1219200">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 特殊教育概论</a:t>
            </a:r>
          </a:p>
          <a:p>
            <a:pPr algn="ctr" defTabSz="1219200">
              <a:lnSpc>
                <a:spcPct val="150000"/>
              </a:lnSpc>
            </a:pPr>
            <a:r>
              <a:rPr lang="zh-CN" altLang="en-US" sz="4400" b="1" dirty="0">
                <a:solidFill>
                  <a:prstClr val="white"/>
                </a:solidFill>
                <a:latin typeface="楷体" panose="02010609060101010101" charset="-122"/>
                <a:ea typeface="楷体" panose="02010609060101010101" charset="-122"/>
                <a:cs typeface="微软雅黑" panose="020B0503020204020204" pitchFamily="34" charset="-122"/>
                <a:sym typeface="+mn-lt"/>
              </a:rPr>
              <a:t>（第三版）</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ctr" defTabSz="1219200">
              <a:lnSpc>
                <a:spcPct val="150000"/>
              </a:lnSpc>
            </a:pP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主编 刘春玲</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江琴娣</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颜廷睿</a:t>
            </a: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4"/>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言语语言障碍概述</a:t>
            </a:r>
          </a:p>
        </p:txBody>
      </p:sp>
      <p:sp>
        <p:nvSpPr>
          <p:cNvPr id="100" name="文本框 99"/>
          <p:cNvSpPr txBox="1"/>
          <p:nvPr/>
        </p:nvSpPr>
        <p:spPr>
          <a:xfrm>
            <a:off x="1090796" y="954831"/>
            <a:ext cx="10483850" cy="6980501"/>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言语语言障碍的鉴定与分类</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言语语言障碍的鉴定</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）筛查</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将可能有言语语言问题的儿童筛查出来，是鉴定的第一步。这可以由教师、家长以及专业评估人员来完成。</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）诊断：语音清晰度测试、言语表达能力测试</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）针对各类言语语言障碍的专项评定</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构音障碍、声音障碍、语流障碍（口吃）、语言发育迟缓、失语症。</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言语语言障碍的分类</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）言语障碍的分类</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构音障碍、</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发声障碍、语流障碍</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）语言障碍的分类</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语言发育迟缓、失语症</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）言语残疾的分类：失语</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运动性构音障碍</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器质性构音障碍</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发声障碍</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儿童言语发育迟滞</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听力障碍所致的语言障碍</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口吃。</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言语语言障碍概述</a:t>
            </a:r>
          </a:p>
        </p:txBody>
      </p:sp>
      <p:sp>
        <p:nvSpPr>
          <p:cNvPr id="100" name="文本框 99"/>
          <p:cNvSpPr txBox="1"/>
          <p:nvPr/>
        </p:nvSpPr>
        <p:spPr>
          <a:xfrm>
            <a:off x="970915" y="1210310"/>
            <a:ext cx="10483850" cy="4074257"/>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言语语言障碍的出现率</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于言语语言障碍的复杂性，不同国家和地区统计的出现率也有一定的差异。根据第七次全国人口普查我国的总人口数，及第二次全国残疾人抽样调查我国残疾人占全国总人口的比例和各类残疾人占残疾人总人数的比例，推算</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2020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年末我国言语残疾（含多重残疾）总人数为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755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万人，占残疾人总人数的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8.44%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，其中单纯言语残疾总人数为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137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万人，占残疾人总人数的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1.53%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。其中</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0—17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岁言语残疾（包括多重残疾）总人数占言语残疾人总数的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21.13%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，占残疾人总数的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1.78%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。据美国教育部统计，</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岁儿童中言语或语言障碍的出现率为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6—21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岁人群中言语或语言障碍的出现率为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言语语言障碍概述</a:t>
            </a:r>
          </a:p>
        </p:txBody>
      </p:sp>
      <p:sp>
        <p:nvSpPr>
          <p:cNvPr id="100" name="文本框 99"/>
          <p:cNvSpPr txBox="1"/>
          <p:nvPr/>
        </p:nvSpPr>
        <p:spPr>
          <a:xfrm>
            <a:off x="970915" y="1210310"/>
            <a:ext cx="10483850" cy="413067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四、 言语语言障碍产生的原因</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生理因素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）遗传</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言语语言障碍有明显的遗传倾向。</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）大脑损伤</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大脑皮质的语言中枢损伤，会直接导致语言的理解或表达发生障碍，致使语言发育迟缓。</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）听觉功能</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听觉功能在儿童的语言学习中起到重要的作用。</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）发音系统</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说话是一种快速、复杂的动作行为。</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言语语言障碍概述</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心理因素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儿童只有具备使用符号的心智能力，方能学习口语及其他的认知功能。同时，只有能注意、了解各种语言符号，将之与事物联结、类化并保存在记忆中，方能恰当地使用语言，扩展理解能力，促进语言的发展。儿童在身体与情绪方面的障碍会消耗精力，限制甚至扭曲与他人的关系，妨碍正常的感觉动作的发展与独立成长。进而影响言语语言能力的发展。</a:t>
            </a:r>
            <a:endParaRPr lang="zh-CN" altLang="en-US" sz="2100" b="1"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环境因素</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首先，儿童言语或语言能力的发展与环境密不可分。其次，家长的教养能力也直接影响儿童的言语语言能力的发展，家长对儿童的沟通需求能否及时满足，对儿童语言发展中的出现的问题能否及时觉察，以及家长对待儿童的态度是否适当等，都会影响儿童言语语言能力的发展。</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言语语言障碍概述</a:t>
            </a:r>
          </a:p>
        </p:txBody>
      </p:sp>
      <p:sp>
        <p:nvSpPr>
          <p:cNvPr id="100" name="文本框 99"/>
          <p:cNvSpPr txBox="1"/>
          <p:nvPr/>
        </p:nvSpPr>
        <p:spPr>
          <a:xfrm>
            <a:off x="970915" y="1210310"/>
            <a:ext cx="10483850" cy="606996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五、 言语语言障碍儿童的特征</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行为特征</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不同类别的言语语言障碍儿童，其行为特征有所不同。如，语流障碍儿童（口吃）可能伴有皱眉、闭眼、张口、握拳、咬紧牙关、耸肩等一系列不经意的动作，问题的严重程度因情况而异，当有沟通压力时可能会更加严重。</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心理特征</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）心理发展与学业成就</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言语语言障碍在一定程度上影响了儿童的学业学习，尤其是与语言相关的学科课程学习。例如，语言障碍儿童在计算和关键数学概念方面的知识都不及普通儿童。研究者认为，语言障碍儿童的词语工作记忆不足，在一定程度上影响了数学学习。研究还发现，患有口吃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岁儿童语音记忆不及匹配的普通儿童。</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言语语言障碍概述</a:t>
            </a:r>
          </a:p>
        </p:txBody>
      </p:sp>
      <p:sp>
        <p:nvSpPr>
          <p:cNvPr id="100" name="文本框 99"/>
          <p:cNvSpPr txBox="1"/>
          <p:nvPr/>
        </p:nvSpPr>
        <p:spPr>
          <a:xfrm>
            <a:off x="970915" y="1210310"/>
            <a:ext cx="10483850" cy="5908040"/>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）人际关系与社会适应</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退缩与回避</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焦虑</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攻击。</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言语语言障碍儿童可能会由于言语不清或说话异常而引起同伴的好奇或取笑，因此，这类儿童在人际交往与社会适应中会遇到一定的困难。</a:t>
            </a:r>
          </a:p>
          <a:p>
            <a:pPr>
              <a:lnSpc>
                <a:spcPct val="150000"/>
              </a:lnSpc>
            </a:pPr>
            <a:r>
              <a:rPr lang="en-US"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退缩与回避：言语语言障碍儿童可能会有意减少在他人面前的言语行为。他们在公共场合或团体交往情境中往往选择回避的方式，以掩饰自己的不足。这种回避与退缩容易产生恶性循环，导致儿童自我隔离，影响其融入社会。</a:t>
            </a:r>
          </a:p>
          <a:p>
            <a:pPr>
              <a:lnSpc>
                <a:spcPct val="150000"/>
              </a:lnSpc>
            </a:pPr>
            <a:r>
              <a:rPr lang="en-US"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焦虑</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于言语语言方式或水平的不同，言语语言障碍儿童会感受到来自外部环境的压力，包括来自家长、老师、同伴的压力等。因此，他们在面临需要沟通的情境时，可能会表现出明显的焦虑，对自己的沟通能力和沟通效果有不确定感。</a:t>
            </a:r>
          </a:p>
          <a:p>
            <a:pPr>
              <a:lnSpc>
                <a:spcPct val="150000"/>
              </a:lnSpc>
            </a:pPr>
            <a:r>
              <a:rPr lang="en-US"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攻击</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当意识到自己或自己的言语行为受到他人贬低时，部分言语语言障碍儿童为了维护自己的自尊，会采取攻击的方式，进而导致其与同伴之间的疏离。</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02</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第二节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言语语言障碍儿童的教育</a:t>
            </a: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言语语言障碍儿童的教育</a:t>
            </a:r>
          </a:p>
        </p:txBody>
      </p:sp>
      <p:sp>
        <p:nvSpPr>
          <p:cNvPr id="100" name="文本框 99"/>
          <p:cNvSpPr txBox="1"/>
          <p:nvPr/>
        </p:nvSpPr>
        <p:spPr>
          <a:xfrm>
            <a:off x="970915" y="1210310"/>
            <a:ext cx="10483850" cy="510032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学习环境</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学习环境的创设</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对就读于普通班级的言语语言障碍儿童，教师应创设适宜的学习环境，以促进儿童的学习与适应。</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）教室</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普通班级的教室中可能存在各种来源的背景噪声，例如来自教室内部设备（如电风扇、空调、电视等）的噪声，来自教室外部的环境噪声等。为了减少内、外环境刺激的干扰，教师可通过多种方式减少背景噪声，为儿童提供适宜的学习环境。常用的方法有：关闭背景声音，如电视机等；选用低噪声的设备；安装隔音功能好的门窗；在教室内铺设地毯等。</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言语语言障碍儿童的教育</a:t>
            </a:r>
          </a:p>
        </p:txBody>
      </p:sp>
      <p:sp>
        <p:nvSpPr>
          <p:cNvPr id="100" name="文本框 99"/>
          <p:cNvSpPr txBox="1"/>
          <p:nvPr/>
        </p:nvSpPr>
        <p:spPr>
          <a:xfrm>
            <a:off x="970915" y="1210310"/>
            <a:ext cx="10483850" cy="4453890"/>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）教师</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营造丰富的语言刺激环境：丰富的语言刺激环境对学生的语言学习至关重要，有助于学生接触不同的词汇、句子结构等，帮助他们获得正确的语言。教师在日常教学活动中，要充分考虑言语语言障碍学生的特殊需求，营造丰富的语言刺激环境。</a:t>
            </a:r>
          </a:p>
          <a:p>
            <a:pPr>
              <a:lnSpc>
                <a:spcPct val="150000"/>
              </a:lnSpc>
            </a:pPr>
            <a:r>
              <a:rPr lang="en-US"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发学生的语言学习兴趣：创设轻松愉快的语言环境，激发学生多听多讲。教师应耐心聆听学生的发言、注意跟随学生感兴趣的话题发展对话，鼓励他们尝试表达意见、给他们提供表达的机会，多鼓励多赞赏。</a:t>
            </a:r>
          </a:p>
          <a:p>
            <a:pPr>
              <a:lnSpc>
                <a:spcPct val="150000"/>
              </a:lnSpc>
            </a:pPr>
            <a:r>
              <a:rPr lang="en-US"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提供适当的引导和支持</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当学生的某种言语或语言能力尚未纯熟的时候，教师可以运用不同的技巧提供适当的引导和辅助。</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言语语言障碍儿童的教育</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服务方式</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）咨询服务</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由言语治疗专家向普通教师、特殊教育教师、学校管理者以及学生家长等相关人员提供咨询和服务，包括提供训练用的专门材料、介绍训练方法等；通过专业咨询、培训、示范等活动帮助相关人员更全面地了解言语或语言障碍学生的发展特点与教育需求，掌握必要的教育训练知识与技能。</a:t>
            </a:r>
          </a:p>
          <a:p>
            <a:pPr>
              <a:lnSpc>
                <a:spcPct val="150000"/>
              </a:lnSpc>
            </a:pP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）巡回服务</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巡回服务是指由巡回指导教师、言语治疗师或其他相关专业人员提供的跨校服务。巡回服务人员为有需求的言语或语言障碍学生提供直接服务。通常的做法是，巡回教师或治疗师到达学校后，在资源教室或其他专用教室对学生实施一对一的训练或小组训练。</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pic>
        <p:nvPicPr>
          <p:cNvPr id="18" name="图片占位符 4"/>
          <p:cNvPicPr>
            <a:picLocks noGrp="1" noChangeAspect="1"/>
          </p:cNvPicPr>
          <p:nvPr/>
        </p:nvPicPr>
        <p:blipFill>
          <a:blip r:embed="rId4"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320738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第九章</a:t>
            </a:r>
          </a:p>
          <a:p>
            <a:pPr algn="ctr" fontAlgn="auto">
              <a:lnSpc>
                <a:spcPct val="150000"/>
              </a:lnSpc>
            </a:pPr>
            <a:r>
              <a:rPr lang="zh-CN" altLang="en-US" sz="4500" b="1" dirty="0">
                <a:solidFill>
                  <a:schemeClr val="tx1"/>
                </a:solidFill>
                <a:latin typeface="微软雅黑" panose="020B0503020204020204" pitchFamily="34" charset="-122"/>
                <a:ea typeface="微软雅黑" panose="020B0503020204020204" pitchFamily="34" charset="-122"/>
                <a:cs typeface="+mn-ea"/>
                <a:sym typeface="+mn-lt"/>
              </a:rPr>
              <a:t>言语语言障碍儿童</a:t>
            </a:r>
          </a:p>
          <a:p>
            <a:pPr algn="ctr" fontAlgn="auto">
              <a:lnSpc>
                <a:spcPct val="150000"/>
              </a:lnSpc>
            </a:pPr>
            <a:endParaRPr lang="zh-CN" altLang="en-US" sz="4500"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言语语言障碍儿童的教育</a:t>
            </a:r>
          </a:p>
        </p:txBody>
      </p:sp>
      <p:sp>
        <p:nvSpPr>
          <p:cNvPr id="100" name="文本框 99"/>
          <p:cNvSpPr txBox="1"/>
          <p:nvPr/>
        </p:nvSpPr>
        <p:spPr>
          <a:xfrm>
            <a:off x="970915" y="1210310"/>
            <a:ext cx="10483850" cy="1971437"/>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）周期性的强化服务</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这种服务模式是指学生在某个阶段（通常是4—6周）接受较为密集的服务，通常可以达到每周4—5次。这种方式常常和巡回服务一起使用。</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言语语言障碍儿童的教育</a:t>
            </a:r>
          </a:p>
        </p:txBody>
      </p:sp>
      <p:sp>
        <p:nvSpPr>
          <p:cNvPr id="100" name="文本框 99"/>
          <p:cNvSpPr txBox="1"/>
          <p:nvPr/>
        </p:nvSpPr>
        <p:spPr>
          <a:xfrm>
            <a:off x="970915" y="1210310"/>
            <a:ext cx="10483850" cy="2617768"/>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sym typeface="+mn-ea"/>
              </a:rPr>
              <a:t>二、 课程</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在普通班级就读的言语语言障碍儿童，其课程的设置与普通学生相同。接受个别或小组训练的儿童，特殊教育教师、言语治疗师或相关专业人员会依据其需求设计特殊课程，提供专门的训练，如构音训练、言语训练等。</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630923886"/>
      </p:ext>
    </p:extLst>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言语语言障碍儿童的教育</a:t>
            </a:r>
          </a:p>
        </p:txBody>
      </p:sp>
      <p:sp>
        <p:nvSpPr>
          <p:cNvPr id="100" name="文本框 99"/>
          <p:cNvSpPr txBox="1"/>
          <p:nvPr/>
        </p:nvSpPr>
        <p:spPr>
          <a:xfrm>
            <a:off x="970915" y="1210310"/>
            <a:ext cx="10483850" cy="3646170"/>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三、 教学策略</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游戏教学</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配对猜牌</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故事接龙</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角色扮演</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结构性教学</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各类言语语言障碍的教育训练和矫治有其独特的规律，不能一概而论。</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言语语言矫治</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针对不同障碍类型的言语语言障碍儿童（如构音障碍、声音障碍、流畅性障碍、语言发育迟缓等），教育者应选择不同的言语语言矫治方法。矫治方案的选择要依据儿童的需要。</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7"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8"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00000000000000000" pitchFamily="2" charset="-122"/>
                <a:ea typeface="方正黑体简体" panose="02000000000000000000" pitchFamily="2" charset="-122"/>
                <a:cs typeface="+mn-ea"/>
                <a:sym typeface="+mn-lt"/>
              </a:rPr>
              <a:t>CONTENTS</a:t>
            </a:r>
            <a:endParaRPr lang="zh-CN" altLang="en-US" sz="7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00000000000000000" pitchFamily="2" charset="-122"/>
                <a:ea typeface="方正黑体简体" panose="02000000000000000000" pitchFamily="2" charset="-122"/>
                <a:cs typeface="+mn-ea"/>
                <a:sym typeface="+mn-lt"/>
              </a:rPr>
              <a:t>目录</a:t>
            </a:r>
            <a:endParaRPr lang="en-US" altLang="zh-CN" sz="5400"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12"/>
          <p:cNvSpPr txBox="1"/>
          <p:nvPr>
            <p:custDataLst>
              <p:tags r:id="rId1"/>
            </p:custDataLst>
          </p:nvPr>
        </p:nvSpPr>
        <p:spPr>
          <a:xfrm>
            <a:off x="7592695" y="361061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言语语言障碍儿童的教育</a:t>
            </a:r>
          </a:p>
        </p:txBody>
      </p:sp>
      <p:sp>
        <p:nvSpPr>
          <p:cNvPr id="3" name="TextBox 12"/>
          <p:cNvSpPr txBox="1"/>
          <p:nvPr>
            <p:custDataLst>
              <p:tags r:id="rId2"/>
            </p:custDataLst>
          </p:nvPr>
        </p:nvSpPr>
        <p:spPr>
          <a:xfrm>
            <a:off x="7470775" y="270637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言语语言障碍概述</a:t>
            </a:r>
          </a:p>
        </p:txBody>
      </p:sp>
      <p:sp>
        <p:nvSpPr>
          <p:cNvPr id="4" name="TextBox 14"/>
          <p:cNvSpPr txBox="1"/>
          <p:nvPr>
            <p:custDataLst>
              <p:tags r:id="rId3"/>
            </p:custDataLst>
          </p:nvPr>
        </p:nvSpPr>
        <p:spPr>
          <a:xfrm>
            <a:off x="6439535" y="2706370"/>
            <a:ext cx="103759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第一节</a:t>
            </a:r>
          </a:p>
        </p:txBody>
      </p:sp>
      <p:sp>
        <p:nvSpPr>
          <p:cNvPr id="5" name="TextBox 14"/>
          <p:cNvSpPr txBox="1"/>
          <p:nvPr>
            <p:custDataLst>
              <p:tags r:id="rId4"/>
            </p:custDataLst>
          </p:nvPr>
        </p:nvSpPr>
        <p:spPr>
          <a:xfrm>
            <a:off x="6548755" y="3610610"/>
            <a:ext cx="1037590"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第二节</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01</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264576" y="2432315"/>
            <a:ext cx="6701299" cy="1568450"/>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第一节</a:t>
            </a: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言语语言障碍概述</a:t>
            </a: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言语语言障碍概述</a:t>
            </a:r>
          </a:p>
        </p:txBody>
      </p:sp>
      <p:sp>
        <p:nvSpPr>
          <p:cNvPr id="100" name="文本框 99"/>
          <p:cNvSpPr txBox="1"/>
          <p:nvPr/>
        </p:nvSpPr>
        <p:spPr>
          <a:xfrm>
            <a:off x="970915" y="1210310"/>
            <a:ext cx="10483850" cy="3104761"/>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言语语言障碍的概念</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人类沟通最重要的信息系统：语言和言语</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语言和言语是人类沟通最重要的手段。人们通过言语和语言表达基本需求、交换信息，达成人际互动。言语或语言障碍会给个体的生活、学习以及适应社会带来显著影响。</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）语言</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语言是指由词汇按一定的语法所构成的复杂的符号系统，是人类所特有的最重要的沟通工具。语言包括以下几个要素：</a:t>
            </a:r>
            <a:r>
              <a:rPr lang="en-US"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语音、词汇</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语法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语义</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语用。</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言语语言障碍概述</a:t>
            </a:r>
          </a:p>
        </p:txBody>
      </p:sp>
      <p:sp>
        <p:nvSpPr>
          <p:cNvPr id="100" name="文本框 99"/>
          <p:cNvSpPr txBox="1"/>
          <p:nvPr/>
        </p:nvSpPr>
        <p:spPr>
          <a:xfrm>
            <a:off x="970915" y="1210310"/>
            <a:ext cx="10483850" cy="4879926"/>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）言语</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言语指个体对特定语言系统的具体运用，是个体运用语言传递信息的过程。言语过程也是最有效地运用语言进行沟通的过程，具有明显的个体特征和个体风格。</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言语是人类特有的、极其复杂的高级神经活动。言语表达就是将言语运动命令信号转变为音波并以口语的形式表达。言语表达是通过发音器官的神经</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肌肉高度协调一致而实现的，发音器官由呼吸器官，喉头和声带，口腔、鼻腔和咽腔等几个部分组成。</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呼吸器官</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呼吸器官包括肺、呼吸肌肉和气管。</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喉头和声带</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喉头是发音器官的声源所在，是软骨组成的圆筒状构造，上接咽腔，下接气管。声带是发音器官的颤动体，位于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圆筒</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的中间，由两片富有弹性的肌肉组成。</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口腔、鼻腔和咽腔</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口腔、鼻腔和咽腔是人类发音的共振腔，也称共鸣器。</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443205398"/>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言语语言障碍概述</a:t>
            </a:r>
          </a:p>
        </p:txBody>
      </p:sp>
      <p:sp>
        <p:nvSpPr>
          <p:cNvPr id="100" name="文本框 99"/>
          <p:cNvSpPr txBox="1"/>
          <p:nvPr/>
        </p:nvSpPr>
        <p:spPr>
          <a:xfrm>
            <a:off x="970915" y="1210310"/>
            <a:ext cx="10483850" cy="3910429"/>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言语语言障碍</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言语语言障碍是一个合成词。在我国的残疾分类中，与言语语言障碍相对应的概念为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言语残疾</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根据《残疾人残疾分类和分级》标准，言语残疾是指各种原因导致的不同程度的言语障碍，经治疗一年以上不愈或病程超过两年，而不能或难以进行正常的言语交流活动，以致影响其日常生活和社会参与。言语残疾包括失语、运动性构音障碍、器质性构音障碍、发声障碍、儿童言语发育迟滞、听觉障碍所致的言语障碍、口吃等。残疾人残疾分类和分级。它涵盖了传统分类中的言语障碍和语言障碍。</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言语语言障碍概述</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）言语障碍</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言语障碍是指说话时的反常现象，包括发声、构音以及语流的异常。这类障碍可在说话者表达以及使用口语符号系统时被观察得知。</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）语言障碍</a:t>
            </a:r>
            <a:r>
              <a:rPr 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语言障碍是指个体所掌握的语言学知识系统与其年龄不相符，落后于同龄的正常人，属于在语言符号系统的理解和使用上的异常。</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语言获得与儿童语言的发展</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）儿童语言获得的过程：儿童语言的获得与发展是一个循序渐进的过程。对于儿童语言获得的阶段，研究者有着不同的看法。通常认为，儿童语言的获得经历了以下几个主要阶段：</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第一阶段：前语言发展阶段（出生</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个月）。婴儿出生后不久便能显现出对人类语音的感知能力，同时他们也会表现出对语音信息的兴趣。大约在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个月时，婴儿开始进入咿呀学语阶段，在这个阶段，婴儿开始发出类似言语的声音。同时，婴儿开始有意识地</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言语语言障碍概述</a:t>
            </a:r>
          </a:p>
        </p:txBody>
      </p:sp>
      <p:sp>
        <p:nvSpPr>
          <p:cNvPr id="100" name="文本框 99"/>
          <p:cNvSpPr txBox="1"/>
          <p:nvPr/>
        </p:nvSpPr>
        <p:spPr>
          <a:xfrm>
            <a:off x="970915" y="1210310"/>
            <a:ext cx="10483850" cy="5849422"/>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同外界进行交流，并逐渐理解一些名词。</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第二阶段：单词阶段（</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9—18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个月）。大约在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9—13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个月时，儿童开始掌握最初的单词。这些单词往往表示与他们关系最密切、最重要的事物，如家庭成员、动物、交通工具、玩具、食物、身体部位、衣着、日常用品和简单的表示动作的单词等。这个阶段，儿童往往也会掌握一些简单的问候语以及简单的形容词和方位词。在这个阶段，儿童所说出的单词往往承载着许多表达功能。</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第三阶段：双词阶段（</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18—24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个月）。单词出现之后半年左右，儿童的语言中便可出现词的组合，如</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妈妈抱</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去逛逛</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大气球</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等。有人称这个阶段为</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电报句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阶段，在这个阶段儿童倾向于省略在交流中不重要的词。双词阶段，儿童有自己特定的所要表达的意义。</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）儿童语言获得的理论</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行为主义的观点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b.</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自然主义的观点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c.</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认知发展的观点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    </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d.</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相互作用的观点。</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507.05,&quot;top&quot;:150.1,&quot;width&quot;:392.7}"/>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507.05,&quot;top&quot;:150.1,&quot;width&quot;:392.7}"/>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507.05,&quot;top&quot;:150.1,&quot;width&quot;:392.7}"/>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280.0464566929134,&quot;left&quot;:507.05,&quot;top&quot;:150.1,&quot;width&quot;:392.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2700</Words>
  <Application>Microsoft Office PowerPoint</Application>
  <PresentationFormat>宽屏</PresentationFormat>
  <Paragraphs>117</Paragraphs>
  <Slides>22</Slides>
  <Notes>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22</vt:i4>
      </vt:variant>
    </vt:vector>
  </HeadingPairs>
  <TitlesOfParts>
    <vt:vector size="31" baseType="lpstr">
      <vt:lpstr>等线</vt:lpstr>
      <vt:lpstr>等线 Light</vt:lpstr>
      <vt:lpstr>方正黑体简体</vt:lpstr>
      <vt:lpstr>楷体</vt:lpstr>
      <vt:lpstr>微软雅黑</vt:lpstr>
      <vt:lpstr>Agency FB</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范美琳</cp:lastModifiedBy>
  <cp:revision>27</cp:revision>
  <dcterms:created xsi:type="dcterms:W3CDTF">2025-07-02T05:50:00Z</dcterms:created>
  <dcterms:modified xsi:type="dcterms:W3CDTF">2025-08-04T01:15:32Z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2D347746541B422A8BCAE9B2D7C0DDB1_13</vt:lpwstr>
  </property>
  <property fmtid="{D5CDD505-2E9C-101B-9397-08002B2CF9AE}" pid="3" name="KSOProductBuildVer">
    <vt:lpwstr>2052-12.1.0.22215</vt:lpwstr>
  </property>
</Properties>
</file>